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9" r:id="rId3"/>
    <p:sldId id="270" r:id="rId4"/>
    <p:sldId id="263" r:id="rId5"/>
    <p:sldId id="260" r:id="rId6"/>
    <p:sldId id="264" r:id="rId7"/>
    <p:sldId id="266" r:id="rId8"/>
    <p:sldId id="271" r:id="rId9"/>
    <p:sldId id="268" r:id="rId10"/>
    <p:sldId id="269" r:id="rId11"/>
    <p:sldId id="26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69"/>
    <p:restoredTop sz="75747"/>
  </p:normalViewPr>
  <p:slideViewPr>
    <p:cSldViewPr snapToGrid="0">
      <p:cViewPr varScale="1">
        <p:scale>
          <a:sx n="72" d="100"/>
          <a:sy n="72" d="100"/>
        </p:scale>
        <p:origin x="5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B7FB2-7169-1045-AB8E-9F9B6899F980}" type="datetimeFigureOut">
              <a:rPr lang="en-SE" smtClean="0"/>
              <a:t>2021-10-26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EBE92E-B49E-F043-8592-434AB023B1F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532647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BE92E-B49E-F043-8592-434AB023B1FF}" type="slidenum">
              <a:rPr lang="en-SE" smtClean="0"/>
              <a:t>2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61760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BE92E-B49E-F043-8592-434AB023B1FF}" type="slidenum">
              <a:rPr lang="en-SE" smtClean="0"/>
              <a:t>3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27054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BE92E-B49E-F043-8592-434AB023B1FF}" type="slidenum">
              <a:rPr lang="en-SE" smtClean="0"/>
              <a:t>5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260093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BE92E-B49E-F043-8592-434AB023B1FF}" type="slidenum">
              <a:rPr lang="en-SE" smtClean="0"/>
              <a:t>7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057549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BE92E-B49E-F043-8592-434AB023B1FF}" type="slidenum">
              <a:rPr lang="en-SE" smtClean="0"/>
              <a:t>8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93386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BE92E-B49E-F043-8592-434AB023B1FF}" type="slidenum">
              <a:rPr lang="en-SE" smtClean="0"/>
              <a:t>9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834727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BE92E-B49E-F043-8592-434AB023B1FF}" type="slidenum">
              <a:rPr lang="en-SE" smtClean="0"/>
              <a:t>10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236277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BE92E-B49E-F043-8592-434AB023B1FF}" type="slidenum">
              <a:rPr lang="en-SE" smtClean="0"/>
              <a:t>11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372983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7" name="Platshållare för rubrik 12"/>
          <p:cNvSpPr>
            <a:spLocks noGrp="1"/>
          </p:cNvSpPr>
          <p:nvPr>
            <p:ph type="title"/>
          </p:nvPr>
        </p:nvSpPr>
        <p:spPr>
          <a:xfrm>
            <a:off x="1103448" y="419138"/>
            <a:ext cx="9985109" cy="1281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sv-SE"/>
              <a:t>Klicka här för att ändra mall för rubrikformat</a:t>
            </a:r>
            <a:endParaRPr lang="sv-SE" dirty="0"/>
          </a:p>
        </p:txBody>
      </p:sp>
      <p:sp>
        <p:nvSpPr>
          <p:cNvPr id="8" name="Platshållare för text 13"/>
          <p:cNvSpPr>
            <a:spLocks noGrp="1"/>
          </p:cNvSpPr>
          <p:nvPr>
            <p:ph idx="1"/>
          </p:nvPr>
        </p:nvSpPr>
        <p:spPr>
          <a:xfrm>
            <a:off x="1103449" y="1783357"/>
            <a:ext cx="9985107" cy="4093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</p:spTree>
    <p:extLst>
      <p:ext uri="{BB962C8B-B14F-4D97-AF65-F5344CB8AC3E}">
        <p14:creationId xmlns:p14="http://schemas.microsoft.com/office/powerpoint/2010/main" val="1811787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23392" y="1052736"/>
            <a:ext cx="6240693" cy="28083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5712" tIns="35712" rIns="35712" bIns="35712" numCol="1" anchor="b" anchorCtr="0" compatLnSpc="1">
            <a:prstTxWarp prst="textNoShape">
              <a:avLst/>
            </a:prstTxWarp>
            <a:normAutofit/>
          </a:bodyPr>
          <a:lstStyle>
            <a:lvl1pPr algn="r">
              <a:lnSpc>
                <a:spcPct val="100000"/>
              </a:lnSpc>
              <a:defRPr sz="5400" b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sv-SE" noProof="0">
                <a:sym typeface="Gill Sans" charset="0"/>
              </a:rPr>
              <a:t>Klicka här för att ändra mall för rubrikformat</a:t>
            </a:r>
            <a:endParaRPr lang="sv-SE" noProof="0" dirty="0">
              <a:sym typeface="Gill Sans" charset="0"/>
            </a:endParaRPr>
          </a:p>
        </p:txBody>
      </p:sp>
      <p:sp>
        <p:nvSpPr>
          <p:cNvPr id="18" name="Platshållare för text 17"/>
          <p:cNvSpPr>
            <a:spLocks noGrp="1"/>
          </p:cNvSpPr>
          <p:nvPr>
            <p:ph type="body" sz="quarter" idx="10"/>
          </p:nvPr>
        </p:nvSpPr>
        <p:spPr>
          <a:xfrm>
            <a:off x="2351584" y="3789040"/>
            <a:ext cx="4512501" cy="1008112"/>
          </a:xfrm>
        </p:spPr>
        <p:txBody>
          <a:bodyPr>
            <a:noAutofit/>
          </a:bodyPr>
          <a:lstStyle>
            <a:lvl1pPr marL="0" indent="0" algn="r">
              <a:buNone/>
              <a:defRPr sz="1100">
                <a:latin typeface="+mj-lt"/>
              </a:defRPr>
            </a:lvl1pPr>
            <a:lvl2pPr marL="153587" indent="0" algn="r">
              <a:buNone/>
              <a:defRPr sz="619">
                <a:latin typeface="+mj-lt"/>
              </a:defRPr>
            </a:lvl2pPr>
            <a:lvl3pPr marL="301816" indent="0" algn="r">
              <a:buNone/>
              <a:defRPr sz="619">
                <a:latin typeface="+mj-lt"/>
              </a:defRPr>
            </a:lvl3pPr>
            <a:lvl4pPr marL="771506" indent="0" algn="r">
              <a:buNone/>
              <a:defRPr sz="619">
                <a:latin typeface="+mj-lt"/>
              </a:defRPr>
            </a:lvl4pPr>
            <a:lvl5pPr marL="1028675" indent="0" algn="r">
              <a:buNone/>
              <a:defRPr sz="619">
                <a:latin typeface="+mj-lt"/>
              </a:defRPr>
            </a:lvl5pPr>
          </a:lstStyle>
          <a:p>
            <a:pPr lvl="0"/>
            <a:r>
              <a:rPr lang="sv-SE"/>
              <a:t>Redigera format för bakgrundstext</a:t>
            </a:r>
          </a:p>
        </p:txBody>
      </p:sp>
      <p:pic>
        <p:nvPicPr>
          <p:cNvPr id="6" name="Bildobjekt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845" y="5818545"/>
            <a:ext cx="1132495" cy="59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71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tshållare för rubrik 12"/>
          <p:cNvSpPr>
            <a:spLocks noGrp="1"/>
          </p:cNvSpPr>
          <p:nvPr>
            <p:ph type="title"/>
          </p:nvPr>
        </p:nvSpPr>
        <p:spPr>
          <a:xfrm>
            <a:off x="1103448" y="419138"/>
            <a:ext cx="9985109" cy="1281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dirty="0"/>
              <a:t>Klicka här för att ändra format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idx="1"/>
          </p:nvPr>
        </p:nvSpPr>
        <p:spPr>
          <a:xfrm>
            <a:off x="1103449" y="1783357"/>
            <a:ext cx="9985107" cy="4093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</p:txBody>
      </p:sp>
      <p:sp>
        <p:nvSpPr>
          <p:cNvPr id="15" name="Platshållare för bildnummer 14"/>
          <p:cNvSpPr>
            <a:spLocks noGrp="1"/>
          </p:cNvSpPr>
          <p:nvPr>
            <p:ph type="sldNum" sz="quarter" idx="4"/>
          </p:nvPr>
        </p:nvSpPr>
        <p:spPr>
          <a:xfrm>
            <a:off x="10032439" y="6093296"/>
            <a:ext cx="1068916" cy="6209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 b="1">
                <a:solidFill>
                  <a:schemeClr val="tx2"/>
                </a:solidFill>
              </a:defRPr>
            </a:lvl1pPr>
          </a:lstStyle>
          <a:p>
            <a:fld id="{E21FFC3D-594F-4CAE-AAA5-4C3555641468}" type="slidenum">
              <a:rPr lang="sv-SE" smtClean="0"/>
              <a:pPr/>
              <a:t>‹#›</a:t>
            </a:fld>
            <a:endParaRPr lang="sv-SE" dirty="0"/>
          </a:p>
        </p:txBody>
      </p:sp>
      <p:pic>
        <p:nvPicPr>
          <p:cNvPr id="6" name="Bildobjekt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47" y="6241298"/>
            <a:ext cx="1608484" cy="2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58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49" r:id="rId2"/>
  </p:sldLayoutIdLst>
  <p:hf hdr="0" ftr="0" dt="0"/>
  <p:txStyles>
    <p:titleStyle>
      <a:lvl1pPr marL="0" marR="0" indent="0" algn="l" defTabSz="514337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tabLst/>
        <a:defRPr lang="sv-SE" sz="3600" b="0" u="none" kern="1200" noProof="0" dirty="0">
          <a:solidFill>
            <a:schemeClr val="tx1"/>
          </a:solidFill>
          <a:latin typeface="+mj-lt"/>
          <a:ea typeface="+mj-ea"/>
          <a:cs typeface="Arial"/>
          <a:sym typeface="Gill Sans" charset="0"/>
        </a:defRPr>
      </a:lvl1pPr>
    </p:titleStyle>
    <p:bodyStyle>
      <a:lvl1pPr marL="153587" indent="-205200" algn="l" defTabSz="514337" rtl="0" eaLnBrk="1" latinLnBrk="0" hangingPunct="1">
        <a:spcBef>
          <a:spcPct val="20000"/>
        </a:spcBef>
        <a:buClr>
          <a:schemeClr val="accent1"/>
        </a:buClr>
        <a:buSzPct val="100000"/>
        <a:buFont typeface="Georgia" pitchFamily="18" charset="0"/>
        <a:buChar char="●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01816" indent="-198000" algn="l" defTabSz="514337" rtl="0" eaLnBrk="1" latinLnBrk="0" hangingPunct="1">
        <a:spcBef>
          <a:spcPct val="20000"/>
        </a:spcBef>
        <a:buClrTx/>
        <a:buFont typeface="Georgia" pitchFamily="18" charset="0"/>
        <a:buChar char="●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5403" indent="-205200" algn="l" defTabSz="514337" rtl="0" eaLnBrk="1" latinLnBrk="0" hangingPunct="1">
        <a:spcBef>
          <a:spcPct val="20000"/>
        </a:spcBef>
        <a:buClrTx/>
        <a:buFont typeface="Georgia" pitchFamily="18" charset="0"/>
        <a:buChar char="●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00090" indent="-128585" algn="l" defTabSz="514337" rtl="0" eaLnBrk="1" latinLnBrk="0" hangingPunct="1">
        <a:spcBef>
          <a:spcPct val="20000"/>
        </a:spcBef>
        <a:buFont typeface="Arial"/>
        <a:buChar char="•"/>
        <a:defRPr sz="675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157259" indent="-128585" algn="l" defTabSz="514337" rtl="0" eaLnBrk="1" latinLnBrk="0" hangingPunct="1">
        <a:spcBef>
          <a:spcPct val="20000"/>
        </a:spcBef>
        <a:buFont typeface="Arial" pitchFamily="34" charset="0"/>
        <a:buChar char="»"/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14427" indent="-128585" algn="l" defTabSz="514337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596" indent="-128585" algn="l" defTabSz="514337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765" indent="-128585" algn="l" defTabSz="514337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933" indent="-128585" algn="l" defTabSz="514337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69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37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06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675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43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11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180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349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>
          <a:xfrm>
            <a:off x="720404" y="2420887"/>
            <a:ext cx="10751191" cy="1008113"/>
          </a:xfrm>
        </p:spPr>
        <p:txBody>
          <a:bodyPr>
            <a:normAutofit/>
          </a:bodyPr>
          <a:lstStyle/>
          <a:p>
            <a:pPr algn="ctr"/>
            <a:r>
              <a:rPr lang="en-SE" dirty="0"/>
              <a:t>Architecting Digital Twins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8E498A-177A-A342-9683-829872ECAE14}"/>
              </a:ext>
            </a:extLst>
          </p:cNvPr>
          <p:cNvSpPr txBox="1"/>
          <p:nvPr/>
        </p:nvSpPr>
        <p:spPr>
          <a:xfrm>
            <a:off x="4710812" y="3429000"/>
            <a:ext cx="2576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E" sz="2400" dirty="0"/>
              <a:t>Expert interviews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34985D-3304-C348-8033-ABAA027DECE5}"/>
              </a:ext>
            </a:extLst>
          </p:cNvPr>
          <p:cNvSpPr txBox="1"/>
          <p:nvPr/>
        </p:nvSpPr>
        <p:spPr>
          <a:xfrm>
            <a:off x="5265450" y="3890665"/>
            <a:ext cx="1467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E" dirty="0"/>
              <a:t>Anonymised</a:t>
            </a:r>
          </a:p>
        </p:txBody>
      </p:sp>
    </p:spTree>
    <p:extLst>
      <p:ext uri="{BB962C8B-B14F-4D97-AF65-F5344CB8AC3E}">
        <p14:creationId xmlns:p14="http://schemas.microsoft.com/office/powerpoint/2010/main" val="1365472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10</a:t>
            </a:fld>
            <a:endParaRPr lang="sv-SE" dirty="0"/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103442" y="209628"/>
            <a:ext cx="10380345" cy="1281670"/>
          </a:xfrm>
        </p:spPr>
        <p:txBody>
          <a:bodyPr/>
          <a:lstStyle/>
          <a:p>
            <a:r>
              <a:rPr lang="sv-SE" dirty="0"/>
              <a:t>QA vs </a:t>
            </a:r>
            <a:r>
              <a:rPr lang="sv-SE" dirty="0" err="1"/>
              <a:t>Patterns</a:t>
            </a:r>
            <a:r>
              <a:rPr lang="sv-SE" dirty="0"/>
              <a:t> 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idx="1"/>
          </p:nvPr>
        </p:nvSpPr>
        <p:spPr>
          <a:xfrm>
            <a:off x="8269940" y="2608729"/>
            <a:ext cx="3488503" cy="2501153"/>
          </a:xfrm>
        </p:spPr>
        <p:txBody>
          <a:bodyPr>
            <a:normAutofit/>
          </a:bodyPr>
          <a:lstStyle/>
          <a:p>
            <a:r>
              <a:rPr lang="sv-SE" dirty="0" err="1"/>
              <a:t>Based</a:t>
            </a:r>
            <a:r>
              <a:rPr lang="sv-SE" dirty="0"/>
              <a:t> on </a:t>
            </a:r>
            <a:r>
              <a:rPr lang="sv-SE" dirty="0" err="1"/>
              <a:t>your</a:t>
            </a:r>
            <a:r>
              <a:rPr lang="sv-SE" dirty="0"/>
              <a:t> </a:t>
            </a:r>
            <a:r>
              <a:rPr lang="sv-SE" dirty="0" err="1"/>
              <a:t>experience</a:t>
            </a:r>
            <a:r>
              <a:rPr lang="sv-SE" dirty="0"/>
              <a:t> do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find</a:t>
            </a:r>
            <a:r>
              <a:rPr lang="sv-SE" dirty="0"/>
              <a:t> </a:t>
            </a:r>
            <a:r>
              <a:rPr lang="sv-SE" dirty="0" err="1"/>
              <a:t>any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these</a:t>
            </a:r>
            <a:r>
              <a:rPr lang="sv-SE" dirty="0"/>
              <a:t> relations </a:t>
            </a:r>
            <a:r>
              <a:rPr lang="sv-SE" dirty="0" err="1"/>
              <a:t>unusual</a:t>
            </a:r>
            <a:r>
              <a:rPr lang="sv-SE" dirty="0"/>
              <a:t>?</a:t>
            </a:r>
          </a:p>
          <a:p>
            <a:r>
              <a:rPr lang="sv-SE" dirty="0" err="1"/>
              <a:t>Did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expect</a:t>
            </a:r>
            <a:r>
              <a:rPr lang="sv-SE" dirty="0"/>
              <a:t> a </a:t>
            </a:r>
            <a:r>
              <a:rPr lang="sv-SE" dirty="0" err="1"/>
              <a:t>higher</a:t>
            </a:r>
            <a:r>
              <a:rPr lang="sv-SE" dirty="0"/>
              <a:t> </a:t>
            </a:r>
            <a:r>
              <a:rPr lang="sv-SE" dirty="0" err="1"/>
              <a:t>concentration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results</a:t>
            </a:r>
            <a:r>
              <a:rPr lang="sv-SE" dirty="0"/>
              <a:t> in </a:t>
            </a:r>
            <a:r>
              <a:rPr lang="sv-SE" dirty="0" err="1"/>
              <a:t>any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relations </a:t>
            </a:r>
            <a:r>
              <a:rPr lang="sv-SE" dirty="0" err="1"/>
              <a:t>between</a:t>
            </a:r>
            <a:r>
              <a:rPr lang="sv-SE" dirty="0"/>
              <a:t> QA and </a:t>
            </a:r>
            <a:r>
              <a:rPr lang="sv-SE" dirty="0" err="1"/>
              <a:t>Patterns</a:t>
            </a:r>
            <a:r>
              <a:rPr lang="sv-SE" dirty="0"/>
              <a:t>?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84E5CB2-F4A5-504C-B6C2-EF2C69AC3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30" y="1356248"/>
            <a:ext cx="5824042" cy="504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32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45ED9-B480-A241-9610-8FBE155A1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33054"/>
            <a:ext cx="6919503" cy="2586429"/>
          </a:xfrm>
        </p:spPr>
        <p:txBody>
          <a:bodyPr/>
          <a:lstStyle/>
          <a:p>
            <a:r>
              <a:rPr lang="en-SE" dirty="0"/>
              <a:t>Thank you for your time!</a:t>
            </a:r>
          </a:p>
        </p:txBody>
      </p:sp>
    </p:spTree>
    <p:extLst>
      <p:ext uri="{BB962C8B-B14F-4D97-AF65-F5344CB8AC3E}">
        <p14:creationId xmlns:p14="http://schemas.microsoft.com/office/powerpoint/2010/main" val="61134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2</a:t>
            </a:fld>
            <a:endParaRPr lang="sv-SE" dirty="0"/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sym typeface="Arial" charset="0"/>
              </a:rPr>
              <a:t>Digital Twin</a:t>
            </a:r>
            <a:endParaRPr lang="sv-S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79A541-D0DD-744A-A208-727984EBB5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3219" r="11690"/>
          <a:stretch/>
        </p:blipFill>
        <p:spPr>
          <a:xfrm>
            <a:off x="1925257" y="1694089"/>
            <a:ext cx="7498081" cy="34698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A0513E-4449-6844-9B8D-BA075DC7C3C9}"/>
              </a:ext>
            </a:extLst>
          </p:cNvPr>
          <p:cNvSpPr txBox="1"/>
          <p:nvPr/>
        </p:nvSpPr>
        <p:spPr>
          <a:xfrm>
            <a:off x="8663940" y="24460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01667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3</a:t>
            </a:fld>
            <a:endParaRPr lang="sv-SE" dirty="0"/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Research </a:t>
            </a:r>
            <a:r>
              <a:rPr lang="sv-SE" dirty="0" err="1"/>
              <a:t>Goal</a:t>
            </a:r>
            <a:r>
              <a:rPr lang="sv-SE" dirty="0"/>
              <a:t>(RG) and </a:t>
            </a:r>
            <a:r>
              <a:rPr lang="sv-SE" dirty="0" err="1"/>
              <a:t>Questions</a:t>
            </a:r>
            <a:r>
              <a:rPr lang="sv-SE" dirty="0"/>
              <a:t> (</a:t>
            </a:r>
            <a:r>
              <a:rPr lang="sv-SE" dirty="0" err="1"/>
              <a:t>RQx</a:t>
            </a:r>
            <a:r>
              <a:rPr lang="sv-SE" dirty="0"/>
              <a:t>)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idx="1"/>
          </p:nvPr>
        </p:nvSpPr>
        <p:spPr>
          <a:xfrm>
            <a:off x="1103449" y="2450890"/>
            <a:ext cx="6496977" cy="2807062"/>
          </a:xfrm>
        </p:spPr>
        <p:txBody>
          <a:bodyPr>
            <a:normAutofit/>
          </a:bodyPr>
          <a:lstStyle/>
          <a:p>
            <a:r>
              <a:rPr lang="sv-SE" dirty="0"/>
              <a:t>RG: </a:t>
            </a:r>
            <a:r>
              <a:rPr lang="sv-SE" dirty="0" err="1"/>
              <a:t>Identify</a:t>
            </a:r>
            <a:r>
              <a:rPr lang="sv-SE" dirty="0"/>
              <a:t>, </a:t>
            </a:r>
            <a:r>
              <a:rPr lang="sv-SE" dirty="0" err="1"/>
              <a:t>classify</a:t>
            </a:r>
            <a:r>
              <a:rPr lang="sv-SE" dirty="0"/>
              <a:t> and </a:t>
            </a:r>
            <a:r>
              <a:rPr lang="sv-SE" dirty="0" err="1"/>
              <a:t>analyse</a:t>
            </a:r>
            <a:r>
              <a:rPr lang="sv-SE" dirty="0"/>
              <a:t> digital </a:t>
            </a:r>
            <a:r>
              <a:rPr lang="sv-SE" dirty="0" err="1"/>
              <a:t>twin</a:t>
            </a:r>
            <a:r>
              <a:rPr lang="sv-SE" dirty="0"/>
              <a:t> </a:t>
            </a:r>
            <a:r>
              <a:rPr lang="sv-SE" dirty="0" err="1"/>
              <a:t>architectural</a:t>
            </a:r>
            <a:r>
              <a:rPr lang="sv-SE" dirty="0"/>
              <a:t> solutions.</a:t>
            </a:r>
          </a:p>
          <a:p>
            <a:r>
              <a:rPr lang="sv-SE" dirty="0"/>
              <a:t>RQ1: </a:t>
            </a:r>
            <a:r>
              <a:rPr lang="sv-SE" dirty="0" err="1"/>
              <a:t>Which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the </a:t>
            </a:r>
            <a:r>
              <a:rPr lang="sv-SE" dirty="0" err="1"/>
              <a:t>publication</a:t>
            </a:r>
            <a:r>
              <a:rPr lang="sv-SE" dirty="0"/>
              <a:t> trends for DT </a:t>
            </a:r>
            <a:r>
              <a:rPr lang="sv-SE" dirty="0" err="1"/>
              <a:t>architectural</a:t>
            </a:r>
            <a:r>
              <a:rPr lang="sv-SE" dirty="0"/>
              <a:t> solutions?</a:t>
            </a:r>
          </a:p>
          <a:p>
            <a:r>
              <a:rPr lang="sv-SE" dirty="0"/>
              <a:t>RQ2: </a:t>
            </a:r>
            <a:r>
              <a:rPr lang="sv-SE" dirty="0" err="1"/>
              <a:t>Which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the </a:t>
            </a:r>
            <a:r>
              <a:rPr lang="sv-SE" dirty="0" err="1"/>
              <a:t>quality</a:t>
            </a:r>
            <a:r>
              <a:rPr lang="sv-SE" dirty="0"/>
              <a:t> </a:t>
            </a:r>
            <a:r>
              <a:rPr lang="sv-SE" dirty="0" err="1"/>
              <a:t>attributes</a:t>
            </a:r>
            <a:r>
              <a:rPr lang="sv-SE" dirty="0"/>
              <a:t> for DT?</a:t>
            </a:r>
          </a:p>
          <a:p>
            <a:r>
              <a:rPr lang="sv-SE" dirty="0"/>
              <a:t>RQ3: </a:t>
            </a:r>
            <a:r>
              <a:rPr lang="sv-SE" dirty="0" err="1"/>
              <a:t>Which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the </a:t>
            </a:r>
            <a:r>
              <a:rPr lang="sv-SE" dirty="0" err="1"/>
              <a:t>architectural</a:t>
            </a:r>
            <a:r>
              <a:rPr lang="sv-SE" dirty="0"/>
              <a:t> solutions for DT?</a:t>
            </a:r>
          </a:p>
          <a:p>
            <a:r>
              <a:rPr lang="sv-SE" dirty="0"/>
              <a:t>RQ4: </a:t>
            </a:r>
            <a:r>
              <a:rPr lang="sv-SE" dirty="0" err="1"/>
              <a:t>Which</a:t>
            </a:r>
            <a:r>
              <a:rPr lang="sv-SE" dirty="0"/>
              <a:t> is the </a:t>
            </a:r>
            <a:r>
              <a:rPr lang="sv-SE" dirty="0" err="1"/>
              <a:t>catalogue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architectural</a:t>
            </a:r>
            <a:r>
              <a:rPr lang="sv-SE" dirty="0"/>
              <a:t> </a:t>
            </a:r>
            <a:r>
              <a:rPr lang="sv-SE" dirty="0" err="1"/>
              <a:t>patterns</a:t>
            </a:r>
            <a:r>
              <a:rPr lang="sv-SE" dirty="0"/>
              <a:t> for DT? 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5D7E9438-DF49-6341-84D0-80602C423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980" y="2449127"/>
            <a:ext cx="3991539" cy="195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643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4</a:t>
            </a:fld>
            <a:endParaRPr lang="sv-SE" dirty="0"/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sym typeface="Arial" charset="0"/>
              </a:rPr>
              <a:t>RQ2 - </a:t>
            </a:r>
            <a:r>
              <a:rPr lang="sv-SE" dirty="0" err="1">
                <a:sym typeface="Arial" charset="0"/>
              </a:rPr>
              <a:t>Quality</a:t>
            </a:r>
            <a:r>
              <a:rPr lang="sv-SE" dirty="0">
                <a:sym typeface="Arial" charset="0"/>
              </a:rPr>
              <a:t> </a:t>
            </a:r>
            <a:r>
              <a:rPr lang="sv-SE" dirty="0" err="1">
                <a:sym typeface="Arial" charset="0"/>
              </a:rPr>
              <a:t>attributes</a:t>
            </a:r>
            <a:r>
              <a:rPr lang="sv-SE" dirty="0">
                <a:sym typeface="Arial" charset="0"/>
              </a:rPr>
              <a:t> (ISO 25010)	</a:t>
            </a:r>
            <a:endParaRPr lang="sv-SE" dirty="0"/>
          </a:p>
        </p:txBody>
      </p:sp>
      <p:pic>
        <p:nvPicPr>
          <p:cNvPr id="6" name="Content Placeholder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EED5640-C636-9345-B845-6B2F8E2999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93" y="1899119"/>
            <a:ext cx="10842846" cy="3059762"/>
          </a:xfrm>
        </p:spPr>
      </p:pic>
    </p:spTree>
    <p:extLst>
      <p:ext uri="{BB962C8B-B14F-4D97-AF65-F5344CB8AC3E}">
        <p14:creationId xmlns:p14="http://schemas.microsoft.com/office/powerpoint/2010/main" val="2736815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5</a:t>
            </a:fld>
            <a:endParaRPr lang="sv-SE" dirty="0"/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sym typeface="Arial" charset="0"/>
              </a:rPr>
              <a:t>RQ3 - </a:t>
            </a:r>
            <a:r>
              <a:rPr lang="sv-SE" dirty="0" err="1">
                <a:sym typeface="Arial" charset="0"/>
              </a:rPr>
              <a:t>Architectural</a:t>
            </a:r>
            <a:r>
              <a:rPr lang="sv-SE" dirty="0">
                <a:sym typeface="Arial" charset="0"/>
              </a:rPr>
              <a:t> solutions</a:t>
            </a:r>
            <a:endParaRPr lang="sv-SE" dirty="0"/>
          </a:p>
        </p:txBody>
      </p:sp>
      <p:sp>
        <p:nvSpPr>
          <p:cNvPr id="4" name="Platshållare för text 3"/>
          <p:cNvSpPr>
            <a:spLocks noGrp="1"/>
          </p:cNvSpPr>
          <p:nvPr>
            <p:ph idx="1"/>
          </p:nvPr>
        </p:nvSpPr>
        <p:spPr>
          <a:xfrm>
            <a:off x="1103449" y="2447365"/>
            <a:ext cx="9985107" cy="3429907"/>
          </a:xfrm>
        </p:spPr>
        <p:txBody>
          <a:bodyPr>
            <a:normAutofit/>
          </a:bodyPr>
          <a:lstStyle/>
          <a:p>
            <a:r>
              <a:rPr lang="sv-SE" dirty="0" err="1"/>
              <a:t>Architectural</a:t>
            </a:r>
            <a:r>
              <a:rPr lang="sv-SE" dirty="0"/>
              <a:t> </a:t>
            </a:r>
            <a:r>
              <a:rPr lang="sv-SE" dirty="0" err="1"/>
              <a:t>pattern</a:t>
            </a:r>
            <a:r>
              <a:rPr lang="sv-SE" dirty="0"/>
              <a:t> : </a:t>
            </a:r>
            <a:r>
              <a:rPr lang="sv-SE" dirty="0" err="1"/>
              <a:t>Description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elements and relation </a:t>
            </a:r>
            <a:r>
              <a:rPr lang="sv-SE" dirty="0" err="1"/>
              <a:t>types</a:t>
            </a:r>
            <a:r>
              <a:rPr lang="sv-SE" dirty="0"/>
              <a:t> </a:t>
            </a:r>
            <a:r>
              <a:rPr lang="sv-SE" dirty="0" err="1"/>
              <a:t>together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a set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constraints</a:t>
            </a:r>
            <a:r>
              <a:rPr lang="sv-SE" dirty="0"/>
              <a:t> on </a:t>
            </a:r>
            <a:r>
              <a:rPr lang="sv-SE" dirty="0" err="1"/>
              <a:t>how</a:t>
            </a:r>
            <a:r>
              <a:rPr lang="sv-SE" dirty="0"/>
              <a:t> </a:t>
            </a:r>
            <a:r>
              <a:rPr lang="en-GB" dirty="0"/>
              <a:t>they may be used.</a:t>
            </a:r>
            <a:endParaRPr lang="sv-SE" dirty="0"/>
          </a:p>
          <a:p>
            <a:r>
              <a:rPr lang="sv-SE" dirty="0" err="1"/>
              <a:t>Reference</a:t>
            </a:r>
            <a:r>
              <a:rPr lang="sv-SE" dirty="0"/>
              <a:t> </a:t>
            </a:r>
            <a:r>
              <a:rPr lang="sv-SE" dirty="0" err="1"/>
              <a:t>model</a:t>
            </a:r>
            <a:r>
              <a:rPr lang="sv-SE" dirty="0"/>
              <a:t>: Division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functionality</a:t>
            </a:r>
            <a:r>
              <a:rPr lang="sv-SE" dirty="0"/>
              <a:t> </a:t>
            </a:r>
            <a:r>
              <a:rPr lang="sv-SE" dirty="0" err="1"/>
              <a:t>together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data </a:t>
            </a:r>
            <a:r>
              <a:rPr lang="sv-SE" dirty="0" err="1"/>
              <a:t>flow</a:t>
            </a:r>
            <a:r>
              <a:rPr lang="sv-SE" dirty="0"/>
              <a:t> </a:t>
            </a:r>
            <a:r>
              <a:rPr lang="sv-SE" dirty="0" err="1"/>
              <a:t>between</a:t>
            </a:r>
            <a:r>
              <a:rPr lang="sv-SE" dirty="0"/>
              <a:t> the </a:t>
            </a:r>
            <a:r>
              <a:rPr lang="sv-SE" dirty="0" err="1"/>
              <a:t>pieces</a:t>
            </a:r>
            <a:r>
              <a:rPr lang="sv-SE" dirty="0"/>
              <a:t> </a:t>
            </a:r>
          </a:p>
          <a:p>
            <a:r>
              <a:rPr lang="sv-SE" dirty="0" err="1"/>
              <a:t>Reference</a:t>
            </a:r>
            <a:r>
              <a:rPr lang="sv-SE" dirty="0"/>
              <a:t> </a:t>
            </a:r>
            <a:r>
              <a:rPr lang="sv-SE" dirty="0" err="1"/>
              <a:t>architecture</a:t>
            </a:r>
            <a:r>
              <a:rPr lang="sv-SE" dirty="0"/>
              <a:t>: </a:t>
            </a:r>
            <a:r>
              <a:rPr lang="sv-SE" dirty="0" err="1"/>
              <a:t>Reference</a:t>
            </a:r>
            <a:r>
              <a:rPr lang="sv-SE" dirty="0"/>
              <a:t> </a:t>
            </a:r>
            <a:r>
              <a:rPr lang="sv-SE" dirty="0" err="1"/>
              <a:t>model</a:t>
            </a:r>
            <a:r>
              <a:rPr lang="sv-SE" dirty="0"/>
              <a:t> </a:t>
            </a:r>
            <a:r>
              <a:rPr lang="sv-SE" dirty="0" err="1"/>
              <a:t>mapped</a:t>
            </a:r>
            <a:r>
              <a:rPr lang="sv-SE" dirty="0"/>
              <a:t> </a:t>
            </a:r>
            <a:r>
              <a:rPr lang="sv-SE" dirty="0" err="1"/>
              <a:t>onto</a:t>
            </a:r>
            <a:r>
              <a:rPr lang="sv-SE" dirty="0"/>
              <a:t> software </a:t>
            </a:r>
            <a:r>
              <a:rPr lang="sv-SE" dirty="0" err="1"/>
              <a:t>components</a:t>
            </a:r>
            <a:endParaRPr lang="sv-SE" dirty="0"/>
          </a:p>
          <a:p>
            <a:r>
              <a:rPr lang="sv-SE" dirty="0"/>
              <a:t>Software </a:t>
            </a:r>
            <a:r>
              <a:rPr lang="sv-SE" dirty="0" err="1"/>
              <a:t>architecture</a:t>
            </a:r>
            <a:r>
              <a:rPr lang="sv-SE" dirty="0"/>
              <a:t>: </a:t>
            </a:r>
            <a:r>
              <a:rPr lang="en-GB" dirty="0"/>
              <a:t>Structure of structures of a system which comprise software elements, the externally visible properties of those elements , and relationships among them.</a:t>
            </a:r>
          </a:p>
        </p:txBody>
      </p:sp>
    </p:spTree>
    <p:extLst>
      <p:ext uri="{BB962C8B-B14F-4D97-AF65-F5344CB8AC3E}">
        <p14:creationId xmlns:p14="http://schemas.microsoft.com/office/powerpoint/2010/main" val="372864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6</a:t>
            </a:fld>
            <a:endParaRPr lang="sv-SE" dirty="0"/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sv-SE" dirty="0" err="1">
                <a:sym typeface="Arial" charset="0"/>
              </a:rPr>
              <a:t>Interview</a:t>
            </a:r>
            <a:r>
              <a:rPr lang="sv-SE" dirty="0">
                <a:sym typeface="Arial" charset="0"/>
              </a:rPr>
              <a:t> </a:t>
            </a:r>
            <a:r>
              <a:rPr lang="sv-SE" dirty="0" err="1">
                <a:sym typeface="Arial" charset="0"/>
              </a:rPr>
              <a:t>procedure</a:t>
            </a:r>
            <a:endParaRPr lang="sv-SE" dirty="0"/>
          </a:p>
        </p:txBody>
      </p:sp>
      <p:sp>
        <p:nvSpPr>
          <p:cNvPr id="4" name="Platshållare för text 3"/>
          <p:cNvSpPr>
            <a:spLocks noGrp="1"/>
          </p:cNvSpPr>
          <p:nvPr>
            <p:ph idx="1"/>
          </p:nvPr>
        </p:nvSpPr>
        <p:spPr>
          <a:xfrm>
            <a:off x="1103449" y="2796988"/>
            <a:ext cx="9985107" cy="3080284"/>
          </a:xfrm>
        </p:spPr>
        <p:txBody>
          <a:bodyPr>
            <a:normAutofit/>
          </a:bodyPr>
          <a:lstStyle/>
          <a:p>
            <a:r>
              <a:rPr lang="sv-SE" dirty="0"/>
              <a:t>SMS </a:t>
            </a:r>
            <a:r>
              <a:rPr lang="sv-SE" dirty="0" err="1"/>
              <a:t>results</a:t>
            </a:r>
            <a:r>
              <a:rPr lang="sv-SE" dirty="0"/>
              <a:t>.</a:t>
            </a:r>
          </a:p>
          <a:p>
            <a:r>
              <a:rPr lang="sv-SE" dirty="0" err="1"/>
              <a:t>Questions</a:t>
            </a:r>
            <a:r>
              <a:rPr lang="sv-SE" dirty="0"/>
              <a:t> on the </a:t>
            </a:r>
            <a:r>
              <a:rPr lang="sv-SE" dirty="0" err="1"/>
              <a:t>collected</a:t>
            </a:r>
            <a:r>
              <a:rPr lang="sv-SE" dirty="0"/>
              <a:t> data.</a:t>
            </a:r>
          </a:p>
          <a:p>
            <a:r>
              <a:rPr lang="sv-SE" dirty="0"/>
              <a:t>Expert </a:t>
            </a:r>
            <a:r>
              <a:rPr lang="sv-SE" dirty="0" err="1"/>
              <a:t>remarks</a:t>
            </a:r>
            <a:r>
              <a:rPr lang="sv-SE" dirty="0"/>
              <a:t>, </a:t>
            </a:r>
            <a:r>
              <a:rPr lang="sv-SE" dirty="0" err="1"/>
              <a:t>comments</a:t>
            </a:r>
            <a:r>
              <a:rPr lang="sv-SE" dirty="0"/>
              <a:t> and </a:t>
            </a:r>
            <a:r>
              <a:rPr lang="sv-SE" dirty="0" err="1"/>
              <a:t>reflections</a:t>
            </a:r>
            <a:r>
              <a:rPr lang="sv-S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2828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7</a:t>
            </a:fld>
            <a:endParaRPr lang="sv-SE" dirty="0"/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99989" y="123867"/>
            <a:ext cx="9997912" cy="1281670"/>
          </a:xfrm>
        </p:spPr>
        <p:txBody>
          <a:bodyPr/>
          <a:lstStyle/>
          <a:p>
            <a:r>
              <a:rPr lang="sv-SE" dirty="0" err="1"/>
              <a:t>Quality</a:t>
            </a:r>
            <a:r>
              <a:rPr lang="sv-SE" dirty="0"/>
              <a:t> </a:t>
            </a:r>
            <a:r>
              <a:rPr lang="sv-SE" dirty="0" err="1"/>
              <a:t>attributes</a:t>
            </a:r>
            <a:r>
              <a:rPr lang="sv-SE" dirty="0"/>
              <a:t> for DT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idx="1"/>
          </p:nvPr>
        </p:nvSpPr>
        <p:spPr>
          <a:xfrm>
            <a:off x="7020758" y="2339788"/>
            <a:ext cx="4080597" cy="3348079"/>
          </a:xfrm>
        </p:spPr>
        <p:txBody>
          <a:bodyPr>
            <a:normAutofit/>
          </a:bodyPr>
          <a:lstStyle/>
          <a:p>
            <a:r>
              <a:rPr lang="en-GB" dirty="0"/>
              <a:t>Do you see any missing QA or property that you thought could be important?</a:t>
            </a:r>
          </a:p>
          <a:p>
            <a:r>
              <a:rPr lang="en-GB" dirty="0"/>
              <a:t>Three QA not explicitly mentioned in the standard.</a:t>
            </a:r>
          </a:p>
          <a:p>
            <a:pPr lvl="1"/>
            <a:r>
              <a:rPr lang="en-GB" dirty="0"/>
              <a:t>Can these attributes be clustered into any of the predefined categories in the standard?</a:t>
            </a:r>
          </a:p>
          <a:p>
            <a:endParaRPr lang="en-GB" dirty="0"/>
          </a:p>
          <a:p>
            <a:endParaRPr lang="en-SE" dirty="0"/>
          </a:p>
          <a:p>
            <a:endParaRPr lang="sv-SE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6D8D96B-CFF7-DD49-B232-A9B62D6E77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47"/>
          <a:stretch/>
        </p:blipFill>
        <p:spPr>
          <a:xfrm>
            <a:off x="799989" y="1145367"/>
            <a:ext cx="6095262" cy="516380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31927C0-6681-7E46-98B5-4CDE2C4C4E5A}"/>
              </a:ext>
            </a:extLst>
          </p:cNvPr>
          <p:cNvSpPr/>
          <p:nvPr/>
        </p:nvSpPr>
        <p:spPr>
          <a:xfrm rot="1989729">
            <a:off x="3307195" y="4280225"/>
            <a:ext cx="412798" cy="15947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A62A2FA-2610-DB4A-8C1B-788D202A6D95}"/>
              </a:ext>
            </a:extLst>
          </p:cNvPr>
          <p:cNvSpPr/>
          <p:nvPr/>
        </p:nvSpPr>
        <p:spPr>
          <a:xfrm rot="1938954">
            <a:off x="4689266" y="4316784"/>
            <a:ext cx="487846" cy="17842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6490591-5D3C-DF4E-A901-08D97C689007}"/>
              </a:ext>
            </a:extLst>
          </p:cNvPr>
          <p:cNvSpPr/>
          <p:nvPr/>
        </p:nvSpPr>
        <p:spPr>
          <a:xfrm rot="1756575">
            <a:off x="5522901" y="4578716"/>
            <a:ext cx="488605" cy="15947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61226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8</a:t>
            </a:fld>
            <a:endParaRPr lang="sv-SE" dirty="0"/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103443" y="209628"/>
            <a:ext cx="9997912" cy="1281670"/>
          </a:xfrm>
        </p:spPr>
        <p:txBody>
          <a:bodyPr/>
          <a:lstStyle/>
          <a:p>
            <a:r>
              <a:rPr lang="sv-SE" dirty="0" err="1"/>
              <a:t>Architectural</a:t>
            </a:r>
            <a:r>
              <a:rPr lang="sv-SE" dirty="0"/>
              <a:t> solutions for DT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idx="1"/>
          </p:nvPr>
        </p:nvSpPr>
        <p:spPr>
          <a:xfrm>
            <a:off x="6388924" y="2034816"/>
            <a:ext cx="4712431" cy="3653052"/>
          </a:xfrm>
        </p:spPr>
        <p:txBody>
          <a:bodyPr>
            <a:normAutofit/>
          </a:bodyPr>
          <a:lstStyle/>
          <a:p>
            <a:r>
              <a:rPr lang="sv-SE" dirty="0" err="1"/>
              <a:t>More</a:t>
            </a:r>
            <a:r>
              <a:rPr lang="sv-SE" dirty="0"/>
              <a:t> </a:t>
            </a:r>
            <a:r>
              <a:rPr lang="sv-SE" dirty="0" err="1"/>
              <a:t>than</a:t>
            </a:r>
            <a:r>
              <a:rPr lang="sv-SE" dirty="0"/>
              <a:t> 60%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papers</a:t>
            </a:r>
            <a:r>
              <a:rPr lang="sv-SE" dirty="0"/>
              <a:t> </a:t>
            </a:r>
            <a:r>
              <a:rPr lang="sv-SE" dirty="0" err="1"/>
              <a:t>propose</a:t>
            </a:r>
            <a:r>
              <a:rPr lang="sv-SE" dirty="0"/>
              <a:t> </a:t>
            </a:r>
            <a:r>
              <a:rPr lang="sv-SE" dirty="0" err="1"/>
              <a:t>Reference</a:t>
            </a:r>
            <a:r>
              <a:rPr lang="sv-SE" dirty="0"/>
              <a:t> </a:t>
            </a:r>
            <a:r>
              <a:rPr lang="sv-SE" dirty="0" err="1"/>
              <a:t>Models</a:t>
            </a:r>
            <a:r>
              <a:rPr lang="sv-SE" dirty="0"/>
              <a:t>. </a:t>
            </a:r>
            <a:r>
              <a:rPr lang="sv-SE" dirty="0" err="1"/>
              <a:t>How</a:t>
            </a:r>
            <a:r>
              <a:rPr lang="sv-SE" dirty="0"/>
              <a:t> do </a:t>
            </a:r>
            <a:r>
              <a:rPr lang="sv-SE" dirty="0" err="1"/>
              <a:t>you</a:t>
            </a:r>
            <a:r>
              <a:rPr lang="sv-SE" dirty="0"/>
              <a:t> interpret the </a:t>
            </a:r>
            <a:r>
              <a:rPr lang="sv-SE" dirty="0" err="1"/>
              <a:t>result</a:t>
            </a:r>
            <a:r>
              <a:rPr lang="sv-SE" dirty="0"/>
              <a:t>?</a:t>
            </a:r>
          </a:p>
          <a:p>
            <a:pPr lvl="1"/>
            <a:r>
              <a:rPr lang="sv-SE" dirty="0"/>
              <a:t>Does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impact</a:t>
            </a:r>
            <a:r>
              <a:rPr lang="sv-SE" dirty="0"/>
              <a:t> </a:t>
            </a:r>
            <a:r>
              <a:rPr lang="sv-SE" dirty="0" err="1"/>
              <a:t>industry</a:t>
            </a:r>
            <a:r>
              <a:rPr lang="sv-SE" dirty="0"/>
              <a:t> and </a:t>
            </a:r>
            <a:r>
              <a:rPr lang="sv-SE" dirty="0" err="1"/>
              <a:t>academia</a:t>
            </a:r>
            <a:r>
              <a:rPr lang="sv-SE" dirty="0"/>
              <a:t> </a:t>
            </a:r>
            <a:r>
              <a:rPr lang="sv-SE" dirty="0" err="1"/>
              <a:t>collaboration</a:t>
            </a:r>
            <a:r>
              <a:rPr lang="sv-SE" dirty="0"/>
              <a:t>?</a:t>
            </a:r>
          </a:p>
          <a:p>
            <a:r>
              <a:rPr lang="en-SE" dirty="0"/>
              <a:t>What are the steps that researchers and practitioners have to </a:t>
            </a:r>
            <a:r>
              <a:rPr lang="en-GB" dirty="0"/>
              <a:t>o</a:t>
            </a:r>
            <a:r>
              <a:rPr lang="en-SE" dirty="0"/>
              <a:t>vercome to transition from a reference model</a:t>
            </a:r>
            <a:r>
              <a:rPr lang="sv-SE" dirty="0"/>
              <a:t> to a </a:t>
            </a:r>
            <a:r>
              <a:rPr lang="en-SE" dirty="0"/>
              <a:t>reference architecture or a complete software architecture?</a:t>
            </a:r>
          </a:p>
          <a:p>
            <a:endParaRPr lang="sv-SE" dirty="0"/>
          </a:p>
        </p:txBody>
      </p:sp>
      <p:pic>
        <p:nvPicPr>
          <p:cNvPr id="11" name="Content Placeholder 4" descr="Chart, waterfall chart&#10;&#10;Description automatically generated">
            <a:extLst>
              <a:ext uri="{FF2B5EF4-FFF2-40B4-BE49-F238E27FC236}">
                <a16:creationId xmlns:a16="http://schemas.microsoft.com/office/drawing/2014/main" id="{9CF9C030-CB29-F44F-A51A-66D295D53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44" y="2034816"/>
            <a:ext cx="4480840" cy="278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22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9</a:t>
            </a:fld>
            <a:endParaRPr lang="sv-SE" dirty="0"/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103443" y="143794"/>
            <a:ext cx="9997912" cy="1281670"/>
          </a:xfrm>
        </p:spPr>
        <p:txBody>
          <a:bodyPr>
            <a:normAutofit/>
          </a:bodyPr>
          <a:lstStyle/>
          <a:p>
            <a:r>
              <a:rPr lang="sv-SE" dirty="0" err="1"/>
              <a:t>Architectural</a:t>
            </a:r>
            <a:r>
              <a:rPr lang="sv-SE" dirty="0"/>
              <a:t> </a:t>
            </a:r>
            <a:r>
              <a:rPr lang="sv-SE" dirty="0" err="1"/>
              <a:t>patterns</a:t>
            </a:r>
            <a:endParaRPr lang="sv-SE" dirty="0"/>
          </a:p>
        </p:txBody>
      </p:sp>
      <p:sp>
        <p:nvSpPr>
          <p:cNvPr id="4" name="Platshållare för text 3"/>
          <p:cNvSpPr>
            <a:spLocks noGrp="1"/>
          </p:cNvSpPr>
          <p:nvPr>
            <p:ph idx="1"/>
          </p:nvPr>
        </p:nvSpPr>
        <p:spPr>
          <a:xfrm>
            <a:off x="6897780" y="2009553"/>
            <a:ext cx="5040220" cy="408374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sv-SE" dirty="0"/>
          </a:p>
          <a:p>
            <a:r>
              <a:rPr lang="sv-SE" dirty="0" err="1"/>
              <a:t>Why</a:t>
            </a:r>
            <a:r>
              <a:rPr lang="sv-SE" dirty="0"/>
              <a:t> do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think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layered</a:t>
            </a:r>
            <a:r>
              <a:rPr lang="sv-SE" dirty="0"/>
              <a:t> is the </a:t>
            </a:r>
            <a:r>
              <a:rPr lang="sv-SE" dirty="0" err="1"/>
              <a:t>most</a:t>
            </a:r>
            <a:r>
              <a:rPr lang="sv-SE" dirty="0"/>
              <a:t> </a:t>
            </a:r>
            <a:r>
              <a:rPr lang="sv-SE" dirty="0" err="1"/>
              <a:t>rated</a:t>
            </a:r>
            <a:r>
              <a:rPr lang="sv-SE" dirty="0"/>
              <a:t> (</a:t>
            </a:r>
            <a:r>
              <a:rPr lang="sv-SE" dirty="0" err="1"/>
              <a:t>its</a:t>
            </a:r>
            <a:r>
              <a:rPr lang="sv-SE" dirty="0"/>
              <a:t> the </a:t>
            </a:r>
            <a:r>
              <a:rPr lang="sv-SE" dirty="0" err="1"/>
              <a:t>most</a:t>
            </a:r>
            <a:r>
              <a:rPr lang="sv-SE" dirty="0"/>
              <a:t> </a:t>
            </a:r>
            <a:r>
              <a:rPr lang="sv-SE" dirty="0" err="1"/>
              <a:t>known</a:t>
            </a:r>
            <a:r>
              <a:rPr lang="sv-SE" dirty="0"/>
              <a:t> vs. It </a:t>
            </a:r>
            <a:r>
              <a:rPr lang="sv-SE" dirty="0" err="1"/>
              <a:t>tackles</a:t>
            </a:r>
            <a:r>
              <a:rPr lang="sv-SE" dirty="0"/>
              <a:t> </a:t>
            </a:r>
            <a:r>
              <a:rPr lang="sv-SE" dirty="0" err="1"/>
              <a:t>better</a:t>
            </a:r>
            <a:r>
              <a:rPr lang="sv-SE" dirty="0"/>
              <a:t> the </a:t>
            </a:r>
            <a:r>
              <a:rPr lang="sv-SE" dirty="0" err="1"/>
              <a:t>complexity</a:t>
            </a:r>
            <a:r>
              <a:rPr lang="sv-SE" dirty="0"/>
              <a:t>, etc.)?</a:t>
            </a:r>
          </a:p>
          <a:p>
            <a:r>
              <a:rPr lang="sv-SE" dirty="0" err="1"/>
              <a:t>Why</a:t>
            </a:r>
            <a:r>
              <a:rPr lang="sv-SE" dirty="0"/>
              <a:t> is in </a:t>
            </a:r>
            <a:r>
              <a:rPr lang="sv-SE" dirty="0" err="1"/>
              <a:t>your</a:t>
            </a:r>
            <a:r>
              <a:rPr lang="sv-SE" dirty="0"/>
              <a:t> opinion </a:t>
            </a:r>
            <a:r>
              <a:rPr lang="sv-SE" dirty="0" err="1"/>
              <a:t>there</a:t>
            </a:r>
            <a:r>
              <a:rPr lang="sv-SE" dirty="0"/>
              <a:t> a </a:t>
            </a:r>
            <a:r>
              <a:rPr lang="sv-SE" dirty="0" err="1"/>
              <a:t>difference</a:t>
            </a:r>
            <a:r>
              <a:rPr lang="sv-SE" dirty="0"/>
              <a:t> in </a:t>
            </a:r>
            <a:r>
              <a:rPr lang="sv-SE" dirty="0" err="1"/>
              <a:t>count</a:t>
            </a:r>
            <a:r>
              <a:rPr lang="sv-SE" dirty="0"/>
              <a:t> </a:t>
            </a:r>
            <a:r>
              <a:rPr lang="sv-SE" dirty="0" err="1"/>
              <a:t>between</a:t>
            </a:r>
            <a:r>
              <a:rPr lang="sv-SE" dirty="0"/>
              <a:t> service </a:t>
            </a:r>
            <a:r>
              <a:rPr lang="sv-SE" dirty="0" err="1"/>
              <a:t>oriented</a:t>
            </a:r>
            <a:r>
              <a:rPr lang="sv-SE" dirty="0"/>
              <a:t> and </a:t>
            </a:r>
            <a:r>
              <a:rPr lang="sv-SE" dirty="0" err="1"/>
              <a:t>micro</a:t>
            </a:r>
            <a:r>
              <a:rPr lang="sv-SE" dirty="0"/>
              <a:t>-services?</a:t>
            </a: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EDB68028-9131-EE46-897F-3D2A483F83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/>
          <a:stretch/>
        </p:blipFill>
        <p:spPr>
          <a:xfrm>
            <a:off x="1255059" y="1682750"/>
            <a:ext cx="4590714" cy="385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1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MälardalensHögskola2">
      <a:dk1>
        <a:srgbClr val="000000"/>
      </a:dk1>
      <a:lt1>
        <a:srgbClr val="FFFFFF"/>
      </a:lt1>
      <a:dk2>
        <a:srgbClr val="808080"/>
      </a:dk2>
      <a:lt2>
        <a:srgbClr val="000000"/>
      </a:lt2>
      <a:accent1>
        <a:srgbClr val="FF8800"/>
      </a:accent1>
      <a:accent2>
        <a:srgbClr val="00AABB"/>
      </a:accent2>
      <a:accent3>
        <a:srgbClr val="990066"/>
      </a:accent3>
      <a:accent4>
        <a:srgbClr val="99CC55"/>
      </a:accent4>
      <a:accent5>
        <a:srgbClr val="FFDD00"/>
      </a:accent5>
      <a:accent6>
        <a:srgbClr val="EE55AA"/>
      </a:accent6>
      <a:hlink>
        <a:srgbClr val="00AABB"/>
      </a:hlink>
      <a:folHlink>
        <a:srgbClr val="99CC55"/>
      </a:folHlink>
    </a:clrScheme>
    <a:fontScheme name="Mälardalens högskola">
      <a:majorFont>
        <a:latin typeface="Arial"/>
        <a:ea typeface=""/>
        <a:cs typeface=""/>
      </a:majorFont>
      <a:minorFont>
        <a:latin typeface="Georgia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F92D0D20-D81C-4067-9802-9FBE77FFC1E3}" vid="{56209B31-3CD9-4E30-A1F7-DF0E183EE7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3252</TotalTime>
  <Words>376</Words>
  <Application>Microsoft Macintosh PowerPoint</Application>
  <PresentationFormat>Widescreen</PresentationFormat>
  <Paragraphs>57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Georgia</vt:lpstr>
      <vt:lpstr>Office-tema</vt:lpstr>
      <vt:lpstr>Architecting Digital Twins</vt:lpstr>
      <vt:lpstr>Digital Twin</vt:lpstr>
      <vt:lpstr>Research Goal(RG) and Questions (RQx)</vt:lpstr>
      <vt:lpstr>RQ2 - Quality attributes (ISO 25010) </vt:lpstr>
      <vt:lpstr>RQ3 - Architectural solutions</vt:lpstr>
      <vt:lpstr>Interview procedure</vt:lpstr>
      <vt:lpstr>Quality attributes for DT</vt:lpstr>
      <vt:lpstr>Architectural solutions for DT</vt:lpstr>
      <vt:lpstr>Architectural patterns</vt:lpstr>
      <vt:lpstr>QA vs Patterns </vt:lpstr>
      <vt:lpstr>Thank you for your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Supervisiors’ weekly meeting</dc:title>
  <dc:creator>Aleksandar Bajceta</dc:creator>
  <cp:lastModifiedBy>Enxhi.Ferko@fti.edu.al</cp:lastModifiedBy>
  <cp:revision>28</cp:revision>
  <dcterms:created xsi:type="dcterms:W3CDTF">2021-09-22T06:33:53Z</dcterms:created>
  <dcterms:modified xsi:type="dcterms:W3CDTF">2021-10-26T14:50:24Z</dcterms:modified>
</cp:coreProperties>
</file>